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57"/>
  </p:notesMasterIdLst>
  <p:sldIdLst>
    <p:sldId id="257" r:id="rId2"/>
    <p:sldId id="295" r:id="rId3"/>
    <p:sldId id="258" r:id="rId4"/>
    <p:sldId id="259" r:id="rId5"/>
    <p:sldId id="260" r:id="rId6"/>
    <p:sldId id="261" r:id="rId7"/>
    <p:sldId id="262" r:id="rId8"/>
    <p:sldId id="264" r:id="rId9"/>
    <p:sldId id="278" r:id="rId10"/>
    <p:sldId id="296" r:id="rId11"/>
    <p:sldId id="267" r:id="rId12"/>
    <p:sldId id="269" r:id="rId13"/>
    <p:sldId id="270" r:id="rId14"/>
    <p:sldId id="271" r:id="rId15"/>
    <p:sldId id="272" r:id="rId16"/>
    <p:sldId id="273" r:id="rId17"/>
    <p:sldId id="274" r:id="rId18"/>
    <p:sldId id="275" r:id="rId19"/>
    <p:sldId id="276" r:id="rId20"/>
    <p:sldId id="304" r:id="rId21"/>
    <p:sldId id="279" r:id="rId22"/>
    <p:sldId id="280" r:id="rId23"/>
    <p:sldId id="281" r:id="rId24"/>
    <p:sldId id="299" r:id="rId25"/>
    <p:sldId id="324" r:id="rId26"/>
    <p:sldId id="325" r:id="rId27"/>
    <p:sldId id="326" r:id="rId28"/>
    <p:sldId id="322" r:id="rId29"/>
    <p:sldId id="283" r:id="rId30"/>
    <p:sldId id="284" r:id="rId31"/>
    <p:sldId id="285" r:id="rId32"/>
    <p:sldId id="323" r:id="rId33"/>
    <p:sldId id="297" r:id="rId34"/>
    <p:sldId id="298" r:id="rId35"/>
    <p:sldId id="292" r:id="rId36"/>
    <p:sldId id="300" r:id="rId37"/>
    <p:sldId id="301" r:id="rId38"/>
    <p:sldId id="293" r:id="rId39"/>
    <p:sldId id="294" r:id="rId40"/>
    <p:sldId id="305" r:id="rId41"/>
    <p:sldId id="314" r:id="rId42"/>
    <p:sldId id="307" r:id="rId43"/>
    <p:sldId id="312" r:id="rId44"/>
    <p:sldId id="308" r:id="rId45"/>
    <p:sldId id="306" r:id="rId46"/>
    <p:sldId id="309" r:id="rId47"/>
    <p:sldId id="311" r:id="rId48"/>
    <p:sldId id="313" r:id="rId49"/>
    <p:sldId id="315" r:id="rId50"/>
    <p:sldId id="316" r:id="rId51"/>
    <p:sldId id="317" r:id="rId52"/>
    <p:sldId id="318" r:id="rId53"/>
    <p:sldId id="320" r:id="rId54"/>
    <p:sldId id="310" r:id="rId55"/>
    <p:sldId id="302"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295"/>
          </p14:sldIdLst>
        </p14:section>
        <p14:section name="Unsafe code" id="{289697E8-F337-BD48-A8D7-AEB8B93C5BCE}">
          <p14:sldIdLst>
            <p14:sldId id="258"/>
            <p14:sldId id="259"/>
            <p14:sldId id="260"/>
            <p14:sldId id="261"/>
            <p14:sldId id="262"/>
            <p14:sldId id="264"/>
            <p14:sldId id="278"/>
            <p14:sldId id="296"/>
            <p14:sldId id="267"/>
            <p14:sldId id="269"/>
            <p14:sldId id="270"/>
            <p14:sldId id="271"/>
            <p14:sldId id="272"/>
            <p14:sldId id="273"/>
            <p14:sldId id="274"/>
            <p14:sldId id="275"/>
            <p14:sldId id="276"/>
            <p14:sldId id="304"/>
          </p14:sldIdLst>
        </p14:section>
        <p14:section name="Interior mutability" id="{3D740A71-2067-DE49-A820-63C83D6D9319}">
          <p14:sldIdLst>
            <p14:sldId id="279"/>
            <p14:sldId id="280"/>
            <p14:sldId id="281"/>
            <p14:sldId id="299"/>
            <p14:sldId id="324"/>
            <p14:sldId id="325"/>
            <p14:sldId id="326"/>
            <p14:sldId id="322"/>
            <p14:sldId id="283"/>
            <p14:sldId id="284"/>
            <p14:sldId id="285"/>
            <p14:sldId id="323"/>
            <p14:sldId id="297"/>
            <p14:sldId id="298"/>
            <p14:sldId id="292"/>
            <p14:sldId id="300"/>
            <p14:sldId id="301"/>
            <p14:sldId id="293"/>
          </p14:sldIdLst>
        </p14:section>
        <p14:section name="Concurrency" id="{182D454E-F6C8-AE43-BA7D-AEAC5A894348}">
          <p14:sldIdLst>
            <p14:sldId id="294"/>
            <p14:sldId id="305"/>
            <p14:sldId id="314"/>
            <p14:sldId id="307"/>
            <p14:sldId id="312"/>
            <p14:sldId id="308"/>
            <p14:sldId id="306"/>
            <p14:sldId id="309"/>
            <p14:sldId id="311"/>
            <p14:sldId id="313"/>
            <p14:sldId id="315"/>
            <p14:sldId id="316"/>
            <p14:sldId id="317"/>
            <p14:sldId id="318"/>
            <p14:sldId id="320"/>
            <p14:sldId id="310"/>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EDFF"/>
    <a:srgbClr val="72720F"/>
    <a:srgbClr val="ADF4EE"/>
    <a:srgbClr val="00F5F3"/>
    <a:srgbClr val="9CAA58"/>
    <a:srgbClr val="DCEF79"/>
    <a:srgbClr val="F6FFC0"/>
    <a:srgbClr val="F8B69B"/>
    <a:srgbClr val="51510C"/>
    <a:srgbClr val="FFFF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23714"/>
    <p:restoredTop sz="88073"/>
  </p:normalViewPr>
  <p:slideViewPr>
    <p:cSldViewPr snapToGrid="0">
      <p:cViewPr varScale="1">
        <p:scale>
          <a:sx n="126" d="100"/>
          <a:sy n="126" d="100"/>
        </p:scale>
        <p:origin x="200" y="2456"/>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sv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10/29/24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2</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51</a:t>
            </a:fld>
            <a:endParaRPr lang="en-US"/>
          </a:p>
        </p:txBody>
      </p:sp>
    </p:spTree>
    <p:extLst>
      <p:ext uri="{BB962C8B-B14F-4D97-AF65-F5344CB8AC3E}">
        <p14:creationId xmlns:p14="http://schemas.microsoft.com/office/powerpoint/2010/main" val="3081207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52</a:t>
            </a:fld>
            <a:endParaRPr lang="en-US"/>
          </a:p>
        </p:txBody>
      </p:sp>
    </p:spTree>
    <p:extLst>
      <p:ext uri="{BB962C8B-B14F-4D97-AF65-F5344CB8AC3E}">
        <p14:creationId xmlns:p14="http://schemas.microsoft.com/office/powerpoint/2010/main" val="1812449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53</a:t>
            </a:fld>
            <a:endParaRPr lang="en-US"/>
          </a:p>
        </p:txBody>
      </p:sp>
    </p:spTree>
    <p:extLst>
      <p:ext uri="{BB962C8B-B14F-4D97-AF65-F5344CB8AC3E}">
        <p14:creationId xmlns:p14="http://schemas.microsoft.com/office/powerpoint/2010/main" val="17627086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54</a:t>
            </a:fld>
            <a:endParaRPr lang="en-US"/>
          </a:p>
        </p:txBody>
      </p:sp>
    </p:spTree>
    <p:extLst>
      <p:ext uri="{BB962C8B-B14F-4D97-AF65-F5344CB8AC3E}">
        <p14:creationId xmlns:p14="http://schemas.microsoft.com/office/powerpoint/2010/main" val="3572840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11</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22</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29</a:t>
            </a:fld>
            <a:endParaRPr lang="en-US"/>
          </a:p>
        </p:txBody>
      </p:sp>
    </p:spTree>
    <p:extLst>
      <p:ext uri="{BB962C8B-B14F-4D97-AF65-F5344CB8AC3E}">
        <p14:creationId xmlns:p14="http://schemas.microsoft.com/office/powerpoint/2010/main" val="2521393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39</a:t>
            </a:fld>
            <a:endParaRPr lang="en-US"/>
          </a:p>
        </p:txBody>
      </p:sp>
    </p:spTree>
    <p:extLst>
      <p:ext uri="{BB962C8B-B14F-4D97-AF65-F5344CB8AC3E}">
        <p14:creationId xmlns:p14="http://schemas.microsoft.com/office/powerpoint/2010/main" val="26311321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lock is _multi-threaded_ but it isn’t truly concurrent.</a:t>
            </a:r>
          </a:p>
        </p:txBody>
      </p:sp>
      <p:sp>
        <p:nvSpPr>
          <p:cNvPr id="4" name="Slide Number Placeholder 3"/>
          <p:cNvSpPr>
            <a:spLocks noGrp="1"/>
          </p:cNvSpPr>
          <p:nvPr>
            <p:ph type="sldNum" sz="quarter" idx="5"/>
          </p:nvPr>
        </p:nvSpPr>
        <p:spPr/>
        <p:txBody>
          <a:bodyPr/>
          <a:lstStyle/>
          <a:p>
            <a:fld id="{F24F1A9D-7E66-9E4A-9F88-5063F1711E7F}" type="slidenum">
              <a:rPr lang="en-US" smtClean="0"/>
              <a:t>40</a:t>
            </a:fld>
            <a:endParaRPr lang="en-US"/>
          </a:p>
        </p:txBody>
      </p:sp>
    </p:spTree>
    <p:extLst>
      <p:ext uri="{BB962C8B-B14F-4D97-AF65-F5344CB8AC3E}">
        <p14:creationId xmlns:p14="http://schemas.microsoft.com/office/powerpoint/2010/main" val="1739081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48</a:t>
            </a:fld>
            <a:endParaRPr lang="en-US"/>
          </a:p>
        </p:txBody>
      </p:sp>
    </p:spTree>
    <p:extLst>
      <p:ext uri="{BB962C8B-B14F-4D97-AF65-F5344CB8AC3E}">
        <p14:creationId xmlns:p14="http://schemas.microsoft.com/office/powerpoint/2010/main" val="28925107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49</a:t>
            </a:fld>
            <a:endParaRPr lang="en-US"/>
          </a:p>
        </p:txBody>
      </p:sp>
    </p:spTree>
    <p:extLst>
      <p:ext uri="{BB962C8B-B14F-4D97-AF65-F5344CB8AC3E}">
        <p14:creationId xmlns:p14="http://schemas.microsoft.com/office/powerpoint/2010/main" val="1343299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50</a:t>
            </a:fld>
            <a:endParaRPr lang="en-US"/>
          </a:p>
        </p:txBody>
      </p:sp>
    </p:spTree>
    <p:extLst>
      <p:ext uri="{BB962C8B-B14F-4D97-AF65-F5344CB8AC3E}">
        <p14:creationId xmlns:p14="http://schemas.microsoft.com/office/powerpoint/2010/main" val="536428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5" name="Graphic 4">
            <a:extLst>
              <a:ext uri="{FF2B5EF4-FFF2-40B4-BE49-F238E27FC236}">
                <a16:creationId xmlns:a16="http://schemas.microsoft.com/office/drawing/2014/main" id="{52224B24-45CC-76EC-28F7-26A06FC500A9}"/>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4">
            <a:extLst>
              <a:ext uri="{FF2B5EF4-FFF2-40B4-BE49-F238E27FC236}">
                <a16:creationId xmlns:a16="http://schemas.microsoft.com/office/drawing/2014/main" id="{77A5B17C-D7DB-A0CB-B72E-594F60ADAAC5}"/>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4">
            <a:extLst>
              <a:ext uri="{FF2B5EF4-FFF2-40B4-BE49-F238E27FC236}">
                <a16:creationId xmlns:a16="http://schemas.microsoft.com/office/drawing/2014/main" id="{6EF83C89-6FB8-1321-A5B3-A9FD8116077B}"/>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6" name="Graphic 4">
            <a:extLst>
              <a:ext uri="{FF2B5EF4-FFF2-40B4-BE49-F238E27FC236}">
                <a16:creationId xmlns:a16="http://schemas.microsoft.com/office/drawing/2014/main" id="{939A5460-CD96-62AC-BBF1-9B91E2C1CA4C}"/>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8.svg"/></Relationships>
</file>

<file path=ppt/slides/_rels/slide1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pexels.com/photo/woman-with-headache-3921418/" TargetMode="External"/><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lstStyle/>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src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10</a:t>
            </a:fld>
            <a:endParaRPr lang="en-US" dirty="0"/>
          </a:p>
        </p:txBody>
      </p:sp>
    </p:spTree>
    <p:extLst>
      <p:ext uri="{BB962C8B-B14F-4D97-AF65-F5344CB8AC3E}">
        <p14:creationId xmlns:p14="http://schemas.microsoft.com/office/powerpoint/2010/main" val="2367907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11</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12</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13</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14</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15</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AD250A8A-89CF-53A5-0189-C0AC1719A066}"/>
              </a:ext>
            </a:extLst>
          </p:cNvPr>
          <p:cNvSpPr/>
          <p:nvPr/>
        </p:nvSpPr>
        <p:spPr>
          <a:xfrm>
            <a:off x="6916934" y="4376210"/>
            <a:ext cx="4077325" cy="1372225"/>
          </a:xfrm>
          <a:prstGeom prst="roundRect">
            <a:avLst/>
          </a:prstGeom>
          <a:solidFill>
            <a:schemeClr val="accent2">
              <a:lumMod val="20000"/>
              <a:lumOff val="80000"/>
            </a:schemeClr>
          </a:solidFill>
          <a:ln w="57150">
            <a:solidFill>
              <a:schemeClr val="accent2">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It keeps going, by the way</a:t>
            </a:r>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16</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D64E9D68-CBE5-5A1C-6E2A-FB2C35B398F2}"/>
              </a:ext>
            </a:extLst>
          </p:cNvPr>
          <p:cNvSpPr/>
          <p:nvPr/>
        </p:nvSpPr>
        <p:spPr>
          <a:xfrm>
            <a:off x="3224461" y="2335167"/>
            <a:ext cx="2181729" cy="408034"/>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D4A9A89F-02C4-FA51-7B88-68F625299471}"/>
              </a:ext>
            </a:extLst>
          </p:cNvPr>
          <p:cNvSpPr/>
          <p:nvPr/>
        </p:nvSpPr>
        <p:spPr>
          <a:xfrm>
            <a:off x="3678957" y="2743199"/>
            <a:ext cx="1727233"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17</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18</a:t>
            </a:fld>
            <a:endParaRPr lang="en-US" dirty="0"/>
          </a:p>
        </p:txBody>
      </p:sp>
    </p:spTree>
    <p:extLst>
      <p:ext uri="{BB962C8B-B14F-4D97-AF65-F5344CB8AC3E}">
        <p14:creationId xmlns:p14="http://schemas.microsoft.com/office/powerpoint/2010/main" val="127030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19</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2</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765080" y="933188"/>
            <a:ext cx="6300866" cy="1309222"/>
          </a:xfrm>
        </p:spPr>
        <p:txBody>
          <a:bodyPr>
            <a:normAutofit lnSpcReduction="10000"/>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7878E520-72C8-467F-11DD-E61FF9F8AC12}"/>
              </a:ext>
            </a:extLst>
          </p:cNvPr>
          <p:cNvGrpSpPr/>
          <p:nvPr/>
        </p:nvGrpSpPr>
        <p:grpSpPr>
          <a:xfrm>
            <a:off x="3277360" y="2669883"/>
            <a:ext cx="9954444" cy="1200329"/>
            <a:chOff x="-545131" y="770977"/>
            <a:chExt cx="9954444" cy="1200329"/>
          </a:xfrm>
        </p:grpSpPr>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grpSp>
    </p:spTree>
    <p:extLst>
      <p:ext uri="{BB962C8B-B14F-4D97-AF65-F5344CB8AC3E}">
        <p14:creationId xmlns:p14="http://schemas.microsoft.com/office/powerpoint/2010/main" val="2458059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910210" y="2766218"/>
            <a:ext cx="9836426" cy="1325563"/>
          </a:xfrm>
        </p:spPr>
        <p:txBody>
          <a:bodyPr>
            <a:noAutofit/>
          </a:bodyPr>
          <a:lstStyle/>
          <a:p>
            <a:r>
              <a:rPr lang="en-US" sz="9600" dirty="0"/>
              <a:t>[</a:t>
            </a:r>
            <a:r>
              <a:rPr lang="en-US" sz="9600" dirty="0" err="1"/>
              <a:t>PPtr</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20</a:t>
            </a:fld>
            <a:endParaRPr lang="en-US" dirty="0"/>
          </a:p>
        </p:txBody>
      </p:sp>
    </p:spTree>
    <p:extLst>
      <p:ext uri="{BB962C8B-B14F-4D97-AF65-F5344CB8AC3E}">
        <p14:creationId xmlns:p14="http://schemas.microsoft.com/office/powerpoint/2010/main" val="3162301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21</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22</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239510">
            <a:off x="7009554" y="3640710"/>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0518059">
            <a:off x="6990323" y="3582937"/>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23</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355574" y="2717411"/>
            <a:ext cx="9836426" cy="1325563"/>
          </a:xfrm>
        </p:spPr>
        <p:txBody>
          <a:bodyPr>
            <a:noAutofit/>
          </a:bodyPr>
          <a:lstStyle/>
          <a:p>
            <a:r>
              <a:rPr lang="en-US" sz="9600" dirty="0"/>
              <a:t>[</a:t>
            </a:r>
            <a:r>
              <a:rPr lang="en-US" sz="9600" dirty="0" err="1"/>
              <a:t>RwLock</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24</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latin typeface="Consolas" panose="020B0609020204030204" pitchFamily="49" charset="0"/>
                <a:cs typeface="Consolas" panose="020B0609020204030204" pitchFamily="49" charset="0"/>
              </a:rPr>
              <a:t>Cell</a:t>
            </a:r>
          </a:p>
          <a:p>
            <a:pPr marL="0" indent="0" algn="ctr">
              <a:buNone/>
            </a:pPr>
            <a:r>
              <a:rPr lang="en-US" sz="4000" dirty="0" err="1">
                <a:latin typeface="Consolas" panose="020B0609020204030204" pitchFamily="49" charset="0"/>
                <a:cs typeface="Consolas" panose="020B0609020204030204" pitchFamily="49" charset="0"/>
              </a:rPr>
              <a:t>RefCell</a:t>
            </a:r>
            <a:endParaRPr lang="en-US" sz="4000" dirty="0">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25</a:t>
            </a:fld>
            <a:endParaRPr lang="en-US" dirty="0"/>
          </a:p>
        </p:txBody>
      </p:sp>
    </p:spTree>
    <p:extLst>
      <p:ext uri="{BB962C8B-B14F-4D97-AF65-F5344CB8AC3E}">
        <p14:creationId xmlns:p14="http://schemas.microsoft.com/office/powerpoint/2010/main" val="2305417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26</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Tree>
    <p:extLst>
      <p:ext uri="{BB962C8B-B14F-4D97-AF65-F5344CB8AC3E}">
        <p14:creationId xmlns:p14="http://schemas.microsoft.com/office/powerpoint/2010/main" val="28893732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r>
              <a:rPr lang="en-US" sz="4000" dirty="0" err="1">
                <a:solidFill>
                  <a:schemeClr val="tx2">
                    <a:lumMod val="75000"/>
                    <a:lumOff val="25000"/>
                  </a:schemeClr>
                </a:solidFill>
                <a:latin typeface="Consolas" panose="020B0609020204030204" pitchFamily="49" charset="0"/>
                <a:cs typeface="Consolas" panose="020B0609020204030204" pitchFamily="49" charset="0"/>
              </a:rPr>
              <a:t>UnsafeCell</a:t>
            </a: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27</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10" name="Rounded Rectangular Callout 9">
            <a:extLst>
              <a:ext uri="{FF2B5EF4-FFF2-40B4-BE49-F238E27FC236}">
                <a16:creationId xmlns:a16="http://schemas.microsoft.com/office/drawing/2014/main" id="{D71400D8-07DE-7657-F651-F6EF3356E6F4}"/>
              </a:ext>
            </a:extLst>
          </p:cNvPr>
          <p:cNvSpPr/>
          <p:nvPr/>
        </p:nvSpPr>
        <p:spPr>
          <a:xfrm>
            <a:off x="838200" y="4656503"/>
            <a:ext cx="3009900" cy="1756630"/>
          </a:xfrm>
          <a:prstGeom prst="wedgeRoundRectCallout">
            <a:avLst>
              <a:gd name="adj1" fmla="val 76214"/>
              <a:gd name="adj2" fmla="val -9398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All of these can be approached using invariants </a:t>
            </a:r>
          </a:p>
        </p:txBody>
      </p:sp>
      <p:sp>
        <p:nvSpPr>
          <p:cNvPr id="11" name="Rounded Rectangular Callout 10">
            <a:extLst>
              <a:ext uri="{FF2B5EF4-FFF2-40B4-BE49-F238E27FC236}">
                <a16:creationId xmlns:a16="http://schemas.microsoft.com/office/drawing/2014/main" id="{225709F8-D90C-AA7C-595E-5A5445E84B30}"/>
              </a:ext>
            </a:extLst>
          </p:cNvPr>
          <p:cNvSpPr/>
          <p:nvPr/>
        </p:nvSpPr>
        <p:spPr>
          <a:xfrm>
            <a:off x="8204199" y="4956112"/>
            <a:ext cx="3009900" cy="1457021"/>
          </a:xfrm>
          <a:prstGeom prst="wedgeRoundRectCallout">
            <a:avLst>
              <a:gd name="adj1" fmla="val -63449"/>
              <a:gd name="adj2" fmla="val -18411"/>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Aside: </a:t>
            </a:r>
            <a:r>
              <a:rPr lang="en-US" sz="2400" dirty="0"/>
              <a:t>This needs a different bag-of-tricks (</a:t>
            </a:r>
            <a:r>
              <a:rPr lang="en-US" sz="2000" dirty="0" err="1">
                <a:latin typeface="Consolas" panose="020B0609020204030204" pitchFamily="49" charset="0"/>
                <a:cs typeface="Consolas" panose="020B0609020204030204" pitchFamily="49" charset="0"/>
              </a:rPr>
              <a:t>PointsTo</a:t>
            </a:r>
            <a:r>
              <a:rPr lang="en-US" sz="2400" dirty="0"/>
              <a:t>)</a:t>
            </a:r>
          </a:p>
        </p:txBody>
      </p:sp>
    </p:spTree>
    <p:extLst>
      <p:ext uri="{BB962C8B-B14F-4D97-AF65-F5344CB8AC3E}">
        <p14:creationId xmlns:p14="http://schemas.microsoft.com/office/powerpoint/2010/main" val="216754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C238F-5E4C-7F08-43B7-B7EC8D26BEC5}"/>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E2F4DC1B-61EF-6F52-A6E7-4E812AB3DABD}"/>
              </a:ext>
            </a:extLst>
          </p:cNvPr>
          <p:cNvSpPr>
            <a:spLocks noGrp="1"/>
          </p:cNvSpPr>
          <p:nvPr>
            <p:ph type="sldNum" sz="quarter" idx="10"/>
          </p:nvPr>
        </p:nvSpPr>
        <p:spPr/>
        <p:txBody>
          <a:bodyPr/>
          <a:lstStyle/>
          <a:p>
            <a:fld id="{6244B543-AA52-EB47-B3A9-0A2A6FE25F7B}" type="slidenum">
              <a:rPr lang="en-US" smtClean="0"/>
              <a:t>28</a:t>
            </a:fld>
            <a:endParaRPr lang="en-US" dirty="0"/>
          </a:p>
        </p:txBody>
      </p:sp>
      <p:sp>
        <p:nvSpPr>
          <p:cNvPr id="6" name="Rectangle 5">
            <a:extLst>
              <a:ext uri="{FF2B5EF4-FFF2-40B4-BE49-F238E27FC236}">
                <a16:creationId xmlns:a16="http://schemas.microsoft.com/office/drawing/2014/main" id="{BCE2CABC-A71E-6651-0D97-2CF19EF172D6}"/>
              </a:ext>
            </a:extLst>
          </p:cNvPr>
          <p:cNvSpPr/>
          <p:nvPr/>
        </p:nvSpPr>
        <p:spPr>
          <a:xfrm>
            <a:off x="2698750" y="4702595"/>
            <a:ext cx="6902450" cy="1409700"/>
          </a:xfrm>
          <a:prstGeom prst="rect">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3A4177A9-9629-D06F-4BAF-8EB46AD2A67F}"/>
              </a:ext>
            </a:extLst>
          </p:cNvPr>
          <p:cNvSpPr/>
          <p:nvPr/>
        </p:nvSpPr>
        <p:spPr>
          <a:xfrm>
            <a:off x="2698750" y="2213396"/>
            <a:ext cx="6794500" cy="1595437"/>
          </a:xfrm>
          <a:prstGeom prst="rect">
            <a:avLst/>
          </a:prstGeom>
          <a:solidFill>
            <a:schemeClr val="accent6">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Down Arrow 7">
            <a:extLst>
              <a:ext uri="{FF2B5EF4-FFF2-40B4-BE49-F238E27FC236}">
                <a16:creationId xmlns:a16="http://schemas.microsoft.com/office/drawing/2014/main" id="{CB0EFC54-4B8B-96C5-8C2E-F30B22DF45D9}"/>
              </a:ext>
            </a:extLst>
          </p:cNvPr>
          <p:cNvSpPr/>
          <p:nvPr/>
        </p:nvSpPr>
        <p:spPr>
          <a:xfrm>
            <a:off x="5473700" y="4000920"/>
            <a:ext cx="419100" cy="482600"/>
          </a:xfrm>
          <a:prstGeom prst="down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TextBox 8">
            <a:extLst>
              <a:ext uri="{FF2B5EF4-FFF2-40B4-BE49-F238E27FC236}">
                <a16:creationId xmlns:a16="http://schemas.microsoft.com/office/drawing/2014/main" id="{324B032A-F7D3-E0BB-D312-BD24B6ADD96F}"/>
              </a:ext>
            </a:extLst>
          </p:cNvPr>
          <p:cNvSpPr txBox="1"/>
          <p:nvPr/>
        </p:nvSpPr>
        <p:spPr>
          <a:xfrm>
            <a:off x="6096000" y="4012032"/>
            <a:ext cx="2159000" cy="369332"/>
          </a:xfrm>
          <a:prstGeom prst="rect">
            <a:avLst/>
          </a:prstGeom>
          <a:noFill/>
        </p:spPr>
        <p:txBody>
          <a:bodyPr wrap="square" rtlCol="0">
            <a:spAutoFit/>
          </a:bodyPr>
          <a:lstStyle/>
          <a:p>
            <a:r>
              <a:rPr lang="en-US" dirty="0"/>
              <a:t>Depends on</a:t>
            </a:r>
          </a:p>
        </p:txBody>
      </p:sp>
      <p:sp>
        <p:nvSpPr>
          <p:cNvPr id="10" name="TextBox 9">
            <a:extLst>
              <a:ext uri="{FF2B5EF4-FFF2-40B4-BE49-F238E27FC236}">
                <a16:creationId xmlns:a16="http://schemas.microsoft.com/office/drawing/2014/main" id="{5A87F25A-9442-FD16-B93E-7AF93F83742E}"/>
              </a:ext>
            </a:extLst>
          </p:cNvPr>
          <p:cNvSpPr txBox="1"/>
          <p:nvPr/>
        </p:nvSpPr>
        <p:spPr>
          <a:xfrm>
            <a:off x="800099" y="2643906"/>
            <a:ext cx="1790700" cy="461665"/>
          </a:xfrm>
          <a:prstGeom prst="rect">
            <a:avLst/>
          </a:prstGeom>
          <a:noFill/>
        </p:spPr>
        <p:txBody>
          <a:bodyPr wrap="square" rtlCol="0">
            <a:spAutoFit/>
          </a:bodyPr>
          <a:lstStyle/>
          <a:p>
            <a:r>
              <a:rPr lang="en-US" sz="2400" b="1" dirty="0">
                <a:solidFill>
                  <a:schemeClr val="accent6">
                    <a:lumMod val="75000"/>
                  </a:schemeClr>
                </a:solidFill>
              </a:rPr>
              <a:t>Client code</a:t>
            </a:r>
          </a:p>
        </p:txBody>
      </p:sp>
      <p:sp>
        <p:nvSpPr>
          <p:cNvPr id="11" name="TextBox 10">
            <a:extLst>
              <a:ext uri="{FF2B5EF4-FFF2-40B4-BE49-F238E27FC236}">
                <a16:creationId xmlns:a16="http://schemas.microsoft.com/office/drawing/2014/main" id="{42779B0D-06D7-FBBD-077A-5104FA3B2DAA}"/>
              </a:ext>
            </a:extLst>
          </p:cNvPr>
          <p:cNvSpPr txBox="1"/>
          <p:nvPr/>
        </p:nvSpPr>
        <p:spPr>
          <a:xfrm>
            <a:off x="800100" y="5197946"/>
            <a:ext cx="1790700" cy="461665"/>
          </a:xfrm>
          <a:prstGeom prst="rect">
            <a:avLst/>
          </a:prstGeom>
          <a:noFill/>
        </p:spPr>
        <p:txBody>
          <a:bodyPr wrap="square" rtlCol="0">
            <a:spAutoFit/>
          </a:bodyPr>
          <a:lstStyle/>
          <a:p>
            <a:r>
              <a:rPr lang="en-US" sz="2400" b="1" dirty="0">
                <a:solidFill>
                  <a:schemeClr val="accent5">
                    <a:lumMod val="75000"/>
                  </a:schemeClr>
                </a:solidFill>
              </a:rPr>
              <a:t>Library code</a:t>
            </a:r>
          </a:p>
        </p:txBody>
      </p:sp>
      <p:sp>
        <p:nvSpPr>
          <p:cNvPr id="12" name="TextBox 11">
            <a:extLst>
              <a:ext uri="{FF2B5EF4-FFF2-40B4-BE49-F238E27FC236}">
                <a16:creationId xmlns:a16="http://schemas.microsoft.com/office/drawing/2014/main" id="{F57B0984-69D4-C9BF-1A36-1D0986D96986}"/>
              </a:ext>
            </a:extLst>
          </p:cNvPr>
          <p:cNvSpPr txBox="1"/>
          <p:nvPr/>
        </p:nvSpPr>
        <p:spPr>
          <a:xfrm>
            <a:off x="3892550" y="2962210"/>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3" name="TextBox 12">
            <a:extLst>
              <a:ext uri="{FF2B5EF4-FFF2-40B4-BE49-F238E27FC236}">
                <a16:creationId xmlns:a16="http://schemas.microsoft.com/office/drawing/2014/main" id="{AAF48F25-9D35-6901-B23A-2C828BFD72ED}"/>
              </a:ext>
            </a:extLst>
          </p:cNvPr>
          <p:cNvSpPr txBox="1"/>
          <p:nvPr/>
        </p:nvSpPr>
        <p:spPr>
          <a:xfrm>
            <a:off x="5302252" y="2427063"/>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4" name="TextBox 13">
            <a:extLst>
              <a:ext uri="{FF2B5EF4-FFF2-40B4-BE49-F238E27FC236}">
                <a16:creationId xmlns:a16="http://schemas.microsoft.com/office/drawing/2014/main" id="{4F298E30-4AD3-43F0-7E9F-9C7D59A3E2A8}"/>
              </a:ext>
            </a:extLst>
          </p:cNvPr>
          <p:cNvSpPr txBox="1"/>
          <p:nvPr/>
        </p:nvSpPr>
        <p:spPr>
          <a:xfrm>
            <a:off x="6305550" y="3305615"/>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495AE866-47F0-2C1D-50A7-7FBA8E2AE6F8}"/>
              </a:ext>
            </a:extLst>
          </p:cNvPr>
          <p:cNvSpPr txBox="1"/>
          <p:nvPr/>
        </p:nvSpPr>
        <p:spPr>
          <a:xfrm>
            <a:off x="2768600" y="4815914"/>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struct </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6" name="Oval 15">
            <a:extLst>
              <a:ext uri="{FF2B5EF4-FFF2-40B4-BE49-F238E27FC236}">
                <a16:creationId xmlns:a16="http://schemas.microsoft.com/office/drawing/2014/main" id="{880408DD-F789-BBC7-33C3-B9B86A83ED07}"/>
              </a:ext>
            </a:extLst>
          </p:cNvPr>
          <p:cNvSpPr/>
          <p:nvPr/>
        </p:nvSpPr>
        <p:spPr>
          <a:xfrm>
            <a:off x="4165600" y="5550320"/>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Oval 16">
            <a:extLst>
              <a:ext uri="{FF2B5EF4-FFF2-40B4-BE49-F238E27FC236}">
                <a16:creationId xmlns:a16="http://schemas.microsoft.com/office/drawing/2014/main" id="{07518152-0D97-1979-1AFC-5FBFDD4CBFEE}"/>
              </a:ext>
            </a:extLst>
          </p:cNvPr>
          <p:cNvSpPr/>
          <p:nvPr/>
        </p:nvSpPr>
        <p:spPr>
          <a:xfrm>
            <a:off x="4972052" y="5550320"/>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4D2225A2-9DF3-279F-9D4C-289494C68518}"/>
              </a:ext>
            </a:extLst>
          </p:cNvPr>
          <p:cNvCxnSpPr/>
          <p:nvPr/>
        </p:nvCxnSpPr>
        <p:spPr>
          <a:xfrm>
            <a:off x="4565650" y="5715420"/>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0" name="Oval 19">
            <a:extLst>
              <a:ext uri="{FF2B5EF4-FFF2-40B4-BE49-F238E27FC236}">
                <a16:creationId xmlns:a16="http://schemas.microsoft.com/office/drawing/2014/main" id="{E0EFA8DD-3391-886B-13FB-57936D91E541}"/>
              </a:ext>
            </a:extLst>
          </p:cNvPr>
          <p:cNvSpPr/>
          <p:nvPr/>
        </p:nvSpPr>
        <p:spPr>
          <a:xfrm>
            <a:off x="5791204" y="5533654"/>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3F55BD6A-59CF-0DBD-76F7-412DEBC12698}"/>
              </a:ext>
            </a:extLst>
          </p:cNvPr>
          <p:cNvCxnSpPr/>
          <p:nvPr/>
        </p:nvCxnSpPr>
        <p:spPr>
          <a:xfrm>
            <a:off x="5384802" y="5698754"/>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2" name="Oval 21">
            <a:extLst>
              <a:ext uri="{FF2B5EF4-FFF2-40B4-BE49-F238E27FC236}">
                <a16:creationId xmlns:a16="http://schemas.microsoft.com/office/drawing/2014/main" id="{207CD090-1520-1B67-94BE-99F5EC89EB01}"/>
              </a:ext>
            </a:extLst>
          </p:cNvPr>
          <p:cNvSpPr/>
          <p:nvPr/>
        </p:nvSpPr>
        <p:spPr>
          <a:xfrm>
            <a:off x="6610356" y="5520954"/>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C0E3E9AF-FE77-5241-02AC-951F17C5602E}"/>
              </a:ext>
            </a:extLst>
          </p:cNvPr>
          <p:cNvCxnSpPr/>
          <p:nvPr/>
        </p:nvCxnSpPr>
        <p:spPr>
          <a:xfrm>
            <a:off x="6203954" y="5686054"/>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4" name="Oval 23">
            <a:extLst>
              <a:ext uri="{FF2B5EF4-FFF2-40B4-BE49-F238E27FC236}">
                <a16:creationId xmlns:a16="http://schemas.microsoft.com/office/drawing/2014/main" id="{C4545A79-5714-2E68-8BC7-D9F30D19BDCB}"/>
              </a:ext>
            </a:extLst>
          </p:cNvPr>
          <p:cNvSpPr/>
          <p:nvPr/>
        </p:nvSpPr>
        <p:spPr>
          <a:xfrm>
            <a:off x="7413626" y="5533654"/>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E1284488-8219-0C99-7E5D-5D6DEE4FA15A}"/>
              </a:ext>
            </a:extLst>
          </p:cNvPr>
          <p:cNvCxnSpPr/>
          <p:nvPr/>
        </p:nvCxnSpPr>
        <p:spPr>
          <a:xfrm>
            <a:off x="7007224" y="5698754"/>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A97352C1-B13B-E028-BCC2-FC074B8F7F28}"/>
              </a:ext>
            </a:extLst>
          </p:cNvPr>
          <p:cNvSpPr txBox="1"/>
          <p:nvPr/>
        </p:nvSpPr>
        <p:spPr>
          <a:xfrm>
            <a:off x="7200900" y="2747857"/>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32" name="Rounded Rectangular Callout 31">
            <a:extLst>
              <a:ext uri="{FF2B5EF4-FFF2-40B4-BE49-F238E27FC236}">
                <a16:creationId xmlns:a16="http://schemas.microsoft.com/office/drawing/2014/main" id="{908E3B6E-E05E-861D-F83C-CBCA37499B56}"/>
              </a:ext>
            </a:extLst>
          </p:cNvPr>
          <p:cNvSpPr/>
          <p:nvPr/>
        </p:nvSpPr>
        <p:spPr>
          <a:xfrm>
            <a:off x="10248900" y="2162499"/>
            <a:ext cx="1803400" cy="1381770"/>
          </a:xfrm>
          <a:prstGeom prst="wedgeRoundRectCallout">
            <a:avLst>
              <a:gd name="adj1" fmla="val -135355"/>
              <a:gd name="adj2" fmla="val 8658"/>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Immutable objects are easier to reason about</a:t>
            </a:r>
          </a:p>
        </p:txBody>
      </p:sp>
    </p:spTree>
    <p:extLst>
      <p:ext uri="{BB962C8B-B14F-4D97-AF65-F5344CB8AC3E}">
        <p14:creationId xmlns:p14="http://schemas.microsoft.com/office/powerpoint/2010/main" val="241562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29</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340600" y="1573967"/>
            <a:ext cx="4126875" cy="1442285"/>
          </a:xfrm>
          <a:prstGeom prst="wedgeRoundRectCallout">
            <a:avLst>
              <a:gd name="adj1" fmla="val -79071"/>
              <a:gd name="adj2" fmla="val -2480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Suppose we have some expensive but </a:t>
            </a:r>
            <a:r>
              <a:rPr lang="en-US" sz="2400" b="1" dirty="0"/>
              <a:t>deterministic</a:t>
            </a:r>
            <a:r>
              <a:rPr lang="en-US" sz="2400"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6" y="3097082"/>
            <a:ext cx="3999043" cy="1589218"/>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can </a:t>
            </a:r>
            <a:r>
              <a:rPr lang="en-US" sz="2400" b="1" dirty="0"/>
              <a:t>memorize</a:t>
            </a:r>
            <a:r>
              <a:rPr lang="en-US" sz="2400" dirty="0"/>
              <a:t> the results — lazily populate a lookup-table of results, as-needed </a:t>
            </a:r>
          </a:p>
        </p:txBody>
      </p:sp>
    </p:spTree>
    <p:extLst>
      <p:ext uri="{BB962C8B-B14F-4D97-AF65-F5344CB8AC3E}">
        <p14:creationId xmlns:p14="http://schemas.microsoft.com/office/powerpoint/2010/main" val="35728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19" end="1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5" end="15"/>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6" end="1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3</a:t>
            </a:fld>
            <a:endParaRPr lang="en-US" dirty="0"/>
          </a:p>
        </p:txBody>
      </p:sp>
    </p:spTree>
    <p:extLst>
      <p:ext uri="{BB962C8B-B14F-4D97-AF65-F5344CB8AC3E}">
        <p14:creationId xmlns:p14="http://schemas.microsoft.com/office/powerpoint/2010/main" val="17055186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 —</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30</a:t>
            </a:fld>
            <a:endParaRPr lang="en-US" dirty="0"/>
          </a:p>
        </p:txBody>
      </p:sp>
    </p:spTree>
    <p:extLst>
      <p:ext uri="{BB962C8B-B14F-4D97-AF65-F5344CB8AC3E}">
        <p14:creationId xmlns:p14="http://schemas.microsoft.com/office/powerpoint/2010/main" val="40551680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31</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453621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32</a:t>
            </a:fld>
            <a:endParaRPr lang="en-US" dirty="0"/>
          </a:p>
        </p:txBody>
      </p:sp>
    </p:spTree>
    <p:extLst>
      <p:ext uri="{BB962C8B-B14F-4D97-AF65-F5344CB8AC3E}">
        <p14:creationId xmlns:p14="http://schemas.microsoft.com/office/powerpoint/2010/main" val="624877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33</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291570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34</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8" name="Rounded Rectangle 7">
            <a:extLst>
              <a:ext uri="{FF2B5EF4-FFF2-40B4-BE49-F238E27FC236}">
                <a16:creationId xmlns:a16="http://schemas.microsoft.com/office/drawing/2014/main" id="{0C9F334E-2974-6117-98AF-DBB12E556291}"/>
              </a:ext>
            </a:extLst>
          </p:cNvPr>
          <p:cNvSpPr/>
          <p:nvPr/>
        </p:nvSpPr>
        <p:spPr>
          <a:xfrm>
            <a:off x="7516318" y="1916412"/>
            <a:ext cx="3837482" cy="2173574"/>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Which type you want to use depends on your specific requirements, but verification will likely use the same basic idea in any case.</a:t>
            </a:r>
            <a:endParaRPr lang="en-US" sz="2000" dirty="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4254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Verifying the </a:t>
            </a:r>
            <a:r>
              <a:rPr lang="en-US" dirty="0" err="1"/>
              <a:t>memoizer</a:t>
            </a:r>
            <a:endParaRPr lang="en-US" dirty="0"/>
          </a:p>
        </p:txBody>
      </p:sp>
      <p:sp>
        <p:nvSpPr>
          <p:cNvPr id="3" name="Content Placeholder 2">
            <a:extLst>
              <a:ext uri="{FF2B5EF4-FFF2-40B4-BE49-F238E27FC236}">
                <a16:creationId xmlns:a16="http://schemas.microsoft.com/office/drawing/2014/main" id="{308FEBBD-69EE-388A-15E7-F1BDF37F52BC}"/>
              </a:ext>
            </a:extLst>
          </p:cNvPr>
          <p:cNvSpPr>
            <a:spLocks noGrp="1"/>
          </p:cNvSpPr>
          <p:nvPr>
            <p:ph idx="1"/>
          </p:nvPr>
        </p:nvSpPr>
        <p:spPr/>
        <p:txBody>
          <a:bodyPr/>
          <a:lstStyle/>
          <a:p>
            <a:pPr marL="0" indent="0">
              <a:buNone/>
            </a:pPr>
            <a:r>
              <a:rPr lang="en-US" dirty="0"/>
              <a:t>Start with the spec:</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35</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54530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509336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56649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54833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56649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Verifying the </a:t>
            </a:r>
            <a:r>
              <a:rPr lang="en-US" dirty="0" err="1"/>
              <a:t>memoizer</a:t>
            </a:r>
            <a:endParaRPr lang="en-US" dirty="0"/>
          </a:p>
        </p:txBody>
      </p:sp>
      <p:sp>
        <p:nvSpPr>
          <p:cNvPr id="3" name="Content Placeholder 2">
            <a:extLst>
              <a:ext uri="{FF2B5EF4-FFF2-40B4-BE49-F238E27FC236}">
                <a16:creationId xmlns:a16="http://schemas.microsoft.com/office/drawing/2014/main" id="{308FEBBD-69EE-388A-15E7-F1BDF37F52BC}"/>
              </a:ext>
            </a:extLst>
          </p:cNvPr>
          <p:cNvSpPr>
            <a:spLocks noGrp="1"/>
          </p:cNvSpPr>
          <p:nvPr>
            <p:ph idx="1"/>
          </p:nvPr>
        </p:nvSpPr>
        <p:spPr>
          <a:xfrm>
            <a:off x="838200" y="1825625"/>
            <a:ext cx="10515600" cy="740867"/>
          </a:xfrm>
        </p:spPr>
        <p:txBody>
          <a:bodyPr/>
          <a:lstStyle/>
          <a:p>
            <a:pPr marL="0" indent="0">
              <a:buNone/>
            </a:pPr>
            <a:r>
              <a:rPr lang="en-US" dirty="0"/>
              <a:t>Start with the spec:</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36</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604436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mutation is encapsulated</a:t>
            </a:r>
          </a:p>
        </p:txBody>
      </p:sp>
    </p:spTree>
    <p:extLst>
      <p:ext uri="{BB962C8B-B14F-4D97-AF65-F5344CB8AC3E}">
        <p14:creationId xmlns:p14="http://schemas.microsoft.com/office/powerpoint/2010/main" val="3910659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37</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3" name="Rounded Rectangular Callout 2">
            <a:extLst>
              <a:ext uri="{FF2B5EF4-FFF2-40B4-BE49-F238E27FC236}">
                <a16:creationId xmlns:a16="http://schemas.microsoft.com/office/drawing/2014/main" id="{D6E6504D-9AE2-40B5-74F4-01B615763C44}"/>
              </a:ext>
            </a:extLst>
          </p:cNvPr>
          <p:cNvSpPr/>
          <p:nvPr/>
        </p:nvSpPr>
        <p:spPr>
          <a:xfrm>
            <a:off x="7237605" y="1943436"/>
            <a:ext cx="4507832" cy="1963987"/>
          </a:xfrm>
          <a:prstGeom prst="wedgeRoundRectCallout">
            <a:avLst>
              <a:gd name="adj1" fmla="val -87236"/>
              <a:gd name="adj2" fmla="val -2011"/>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To prove the spec, we can apply a lock invariant here</a:t>
            </a:r>
          </a:p>
        </p:txBody>
      </p:sp>
    </p:spTree>
    <p:extLst>
      <p:ext uri="{BB962C8B-B14F-4D97-AF65-F5344CB8AC3E}">
        <p14:creationId xmlns:p14="http://schemas.microsoft.com/office/powerpoint/2010/main" val="34621643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E9EB-8533-F925-1979-EC2C4599FDE5}"/>
              </a:ext>
            </a:extLst>
          </p:cNvPr>
          <p:cNvSpPr>
            <a:spLocks noGrp="1"/>
          </p:cNvSpPr>
          <p:nvPr>
            <p:ph type="title"/>
          </p:nvPr>
        </p:nvSpPr>
        <p:spPr/>
        <p:txBody>
          <a:bodyPr/>
          <a:lstStyle/>
          <a:p>
            <a:r>
              <a:rPr lang="en-US" dirty="0"/>
              <a:t>One last question</a:t>
            </a:r>
          </a:p>
        </p:txBody>
      </p:sp>
      <p:sp>
        <p:nvSpPr>
          <p:cNvPr id="3" name="Content Placeholder 2">
            <a:extLst>
              <a:ext uri="{FF2B5EF4-FFF2-40B4-BE49-F238E27FC236}">
                <a16:creationId xmlns:a16="http://schemas.microsoft.com/office/drawing/2014/main" id="{9C2C71F5-3E3F-CB6C-63C4-2A5E0C2C0485}"/>
              </a:ext>
            </a:extLst>
          </p:cNvPr>
          <p:cNvSpPr>
            <a:spLocks noGrp="1"/>
          </p:cNvSpPr>
          <p:nvPr>
            <p:ph idx="1"/>
          </p:nvPr>
        </p:nvSpPr>
        <p:spPr/>
        <p:txBody>
          <a:bodyPr/>
          <a:lstStyle/>
          <a:p>
            <a:pPr marL="0" indent="0">
              <a:buNone/>
            </a:pPr>
            <a:r>
              <a:rPr lang="en-US" dirty="0" err="1"/>
              <a:t>Verus</a:t>
            </a:r>
            <a:r>
              <a:rPr lang="en-US" dirty="0"/>
              <a:t> relies on this property — “shared XOR mutable,” that no state is mutable and shared at the same time — for its efficient SMT encoding.</a:t>
            </a:r>
          </a:p>
          <a:p>
            <a:pPr marL="0" indent="0">
              <a:buNone/>
            </a:pPr>
            <a:endParaRPr lang="en-US" dirty="0"/>
          </a:p>
          <a:p>
            <a:pPr marL="0" indent="0">
              <a:buNone/>
            </a:pPr>
            <a:r>
              <a:rPr lang="en-US" dirty="0"/>
              <a:t>Interior mutability breaks this property, yet </a:t>
            </a:r>
            <a:r>
              <a:rPr lang="en-US" dirty="0" err="1"/>
              <a:t>Verus</a:t>
            </a:r>
            <a:r>
              <a:rPr lang="en-US" dirty="0"/>
              <a:t> can still support it. </a:t>
            </a:r>
            <a:r>
              <a:rPr lang="en-US" dirty="0">
                <a:solidFill>
                  <a:srgbClr val="C00000"/>
                </a:solidFill>
              </a:rPr>
              <a:t>How is this possible?</a:t>
            </a:r>
          </a:p>
        </p:txBody>
      </p:sp>
      <p:sp>
        <p:nvSpPr>
          <p:cNvPr id="4" name="Slide Number Placeholder 3">
            <a:extLst>
              <a:ext uri="{FF2B5EF4-FFF2-40B4-BE49-F238E27FC236}">
                <a16:creationId xmlns:a16="http://schemas.microsoft.com/office/drawing/2014/main" id="{9C30F426-0961-88DD-8170-412D1DBD9F61}"/>
              </a:ext>
            </a:extLst>
          </p:cNvPr>
          <p:cNvSpPr>
            <a:spLocks noGrp="1"/>
          </p:cNvSpPr>
          <p:nvPr>
            <p:ph type="sldNum" sz="quarter" idx="10"/>
          </p:nvPr>
        </p:nvSpPr>
        <p:spPr/>
        <p:txBody>
          <a:bodyPr/>
          <a:lstStyle/>
          <a:p>
            <a:fld id="{6244B543-AA52-EB47-B3A9-0A2A6FE25F7B}" type="slidenum">
              <a:rPr lang="en-US" smtClean="0"/>
              <a:t>38</a:t>
            </a:fld>
            <a:endParaRPr lang="en-US" dirty="0"/>
          </a:p>
        </p:txBody>
      </p:sp>
    </p:spTree>
    <p:extLst>
      <p:ext uri="{BB962C8B-B14F-4D97-AF65-F5344CB8AC3E}">
        <p14:creationId xmlns:p14="http://schemas.microsoft.com/office/powerpoint/2010/main" val="36619358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39</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187575"/>
            <a:ext cx="10515600" cy="4351338"/>
          </a:xfrm>
          <a:scene3d>
            <a:camera prst="orthographicFront"/>
            <a:lightRig rig="threePt" dir="t"/>
          </a:scene3d>
          <a:sp3d>
            <a:bevelT/>
          </a:sp3d>
        </p:spPr>
        <p:txBody>
          <a:bodyPr>
            <a:normAutofit lnSpcReduction="10000"/>
          </a:bodyPr>
          <a:lstStyle/>
          <a:p>
            <a:pPr marL="0" indent="0">
              <a:buNone/>
            </a:pPr>
            <a:r>
              <a:rPr lang="en-US" sz="16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October Crow" panose="02000500000000000000" pitchFamily="2" charset="77"/>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4</a:t>
            </a:fld>
            <a:endParaRPr lang="en-US" dirty="0"/>
          </a:p>
        </p:txBody>
      </p:sp>
    </p:spTree>
    <p:extLst>
      <p:ext uri="{BB962C8B-B14F-4D97-AF65-F5344CB8AC3E}">
        <p14:creationId xmlns:p14="http://schemas.microsoft.com/office/powerpoint/2010/main" val="30516366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4E6B-C98A-7D24-05CD-6843D3EF9A3D}"/>
              </a:ext>
            </a:extLst>
          </p:cNvPr>
          <p:cNvSpPr>
            <a:spLocks noGrp="1"/>
          </p:cNvSpPr>
          <p:nvPr>
            <p:ph type="title"/>
          </p:nvPr>
        </p:nvSpPr>
        <p:spPr/>
        <p:txBody>
          <a:bodyPr/>
          <a:lstStyle/>
          <a:p>
            <a:r>
              <a:rPr lang="en-US" dirty="0"/>
              <a:t>We already covered locks actually …</a:t>
            </a:r>
          </a:p>
        </p:txBody>
      </p:sp>
      <p:sp>
        <p:nvSpPr>
          <p:cNvPr id="4" name="Slide Number Placeholder 3">
            <a:extLst>
              <a:ext uri="{FF2B5EF4-FFF2-40B4-BE49-F238E27FC236}">
                <a16:creationId xmlns:a16="http://schemas.microsoft.com/office/drawing/2014/main" id="{D0D5BB51-5477-93B1-B9BF-F125CCC74161}"/>
              </a:ext>
            </a:extLst>
          </p:cNvPr>
          <p:cNvSpPr>
            <a:spLocks noGrp="1"/>
          </p:cNvSpPr>
          <p:nvPr>
            <p:ph type="sldNum" sz="quarter" idx="10"/>
          </p:nvPr>
        </p:nvSpPr>
        <p:spPr/>
        <p:txBody>
          <a:bodyPr/>
          <a:lstStyle/>
          <a:p>
            <a:fld id="{6244B543-AA52-EB47-B3A9-0A2A6FE25F7B}" type="slidenum">
              <a:rPr lang="en-US" smtClean="0"/>
              <a:t>40</a:t>
            </a:fld>
            <a:endParaRPr lang="en-US" dirty="0"/>
          </a:p>
        </p:txBody>
      </p:sp>
      <p:grpSp>
        <p:nvGrpSpPr>
          <p:cNvPr id="5" name="Group 4">
            <a:extLst>
              <a:ext uri="{FF2B5EF4-FFF2-40B4-BE49-F238E27FC236}">
                <a16:creationId xmlns:a16="http://schemas.microsoft.com/office/drawing/2014/main" id="{D417F020-3D5A-F0A9-CAD6-9EA8B8F0D2D2}"/>
              </a:ext>
            </a:extLst>
          </p:cNvPr>
          <p:cNvGrpSpPr/>
          <p:nvPr/>
        </p:nvGrpSpPr>
        <p:grpSpPr>
          <a:xfrm>
            <a:off x="3147934" y="1457190"/>
            <a:ext cx="5462666" cy="5035683"/>
            <a:chOff x="5991463" y="1470443"/>
            <a:chExt cx="371475" cy="442912"/>
          </a:xfrm>
        </p:grpSpPr>
        <p:sp>
          <p:nvSpPr>
            <p:cNvPr id="6" name="Donut 5">
              <a:extLst>
                <a:ext uri="{FF2B5EF4-FFF2-40B4-BE49-F238E27FC236}">
                  <a16:creationId xmlns:a16="http://schemas.microsoft.com/office/drawing/2014/main" id="{6ACFB029-5EA9-DFF8-0FF9-9757EF20F5B5}"/>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E1CBA595-6919-BF43-7BEC-656C019E969E}"/>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 name="Rounded Rectangle 7">
            <a:extLst>
              <a:ext uri="{FF2B5EF4-FFF2-40B4-BE49-F238E27FC236}">
                <a16:creationId xmlns:a16="http://schemas.microsoft.com/office/drawing/2014/main" id="{BBF3016A-163D-2614-4CB9-EEB1A2E86693}"/>
              </a:ext>
            </a:extLst>
          </p:cNvPr>
          <p:cNvSpPr/>
          <p:nvPr/>
        </p:nvSpPr>
        <p:spPr>
          <a:xfrm>
            <a:off x="8145905" y="2292229"/>
            <a:ext cx="3992380" cy="1993691"/>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But one </a:t>
            </a:r>
            <a:r>
              <a:rPr lang="en-US" sz="2400" b="1" dirty="0"/>
              <a:t>big global lock </a:t>
            </a:r>
            <a:r>
              <a:rPr lang="en-US" sz="2400" dirty="0"/>
              <a:t>does not </a:t>
            </a:r>
            <a:r>
              <a:rPr lang="en-US" sz="2400" b="1" dirty="0">
                <a:solidFill>
                  <a:schemeClr val="accent6">
                    <a:lumMod val="75000"/>
                  </a:schemeClr>
                </a:solidFill>
              </a:rPr>
              <a:t>concurrency</a:t>
            </a:r>
            <a:r>
              <a:rPr lang="en-US" sz="2400" dirty="0"/>
              <a:t> make!</a:t>
            </a:r>
          </a:p>
        </p:txBody>
      </p:sp>
    </p:spTree>
    <p:extLst>
      <p:ext uri="{BB962C8B-B14F-4D97-AF65-F5344CB8AC3E}">
        <p14:creationId xmlns:p14="http://schemas.microsoft.com/office/powerpoint/2010/main" val="267311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41</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Tree>
    <p:extLst>
      <p:ext uri="{BB962C8B-B14F-4D97-AF65-F5344CB8AC3E}">
        <p14:creationId xmlns:p14="http://schemas.microsoft.com/office/powerpoint/2010/main" val="381302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42</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
        <p:nvSpPr>
          <p:cNvPr id="3" name="Rounded Rectangular Callout 2">
            <a:extLst>
              <a:ext uri="{FF2B5EF4-FFF2-40B4-BE49-F238E27FC236}">
                <a16:creationId xmlns:a16="http://schemas.microsoft.com/office/drawing/2014/main" id="{38B8D17A-6F66-40F5-9329-FB6A4C740A48}"/>
              </a:ext>
            </a:extLst>
          </p:cNvPr>
          <p:cNvSpPr/>
          <p:nvPr/>
        </p:nvSpPr>
        <p:spPr>
          <a:xfrm>
            <a:off x="10313233" y="2113612"/>
            <a:ext cx="1864164" cy="1803179"/>
          </a:xfrm>
          <a:prstGeom prst="wedgeRoundRectCallout">
            <a:avLst>
              <a:gd name="adj1" fmla="val -102485"/>
              <a:gd name="adj2" fmla="val -31544"/>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We can talk about the invariant on a single lock</a:t>
            </a:r>
          </a:p>
        </p:txBody>
      </p:sp>
    </p:spTree>
    <p:extLst>
      <p:ext uri="{BB962C8B-B14F-4D97-AF65-F5344CB8AC3E}">
        <p14:creationId xmlns:p14="http://schemas.microsoft.com/office/powerpoint/2010/main" val="9141256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43</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a:effectLst>
            <a:glow rad="495300">
              <a:schemeClr val="accent6">
                <a:satMod val="175000"/>
                <a:alpha val="40000"/>
              </a:schemeClr>
            </a:glow>
          </a:effectLst>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a:effectLst>
            <a:glow rad="495300">
              <a:schemeClr val="accent6">
                <a:satMod val="175000"/>
                <a:alpha val="40000"/>
              </a:schemeClr>
            </a:glow>
          </a:effectLst>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a:effectLst>
            <a:glow rad="495300">
              <a:schemeClr val="accent6">
                <a:satMod val="175000"/>
                <a:alpha val="40000"/>
              </a:schemeClr>
            </a:glow>
          </a:effectLst>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a:effectLst>
            <a:glow rad="495300">
              <a:schemeClr val="accent6">
                <a:satMod val="175000"/>
                <a:alpha val="40000"/>
              </a:schemeClr>
            </a:glow>
          </a:effectLst>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a:effectLst>
            <a:glow rad="495300">
              <a:schemeClr val="accent6">
                <a:satMod val="175000"/>
                <a:alpha val="40000"/>
              </a:schemeClr>
            </a:glow>
          </a:effectLst>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a:effectLst>
            <a:glow rad="495300">
              <a:schemeClr val="accent6">
                <a:satMod val="175000"/>
                <a:alpha val="40000"/>
              </a:schemeClr>
            </a:glow>
          </a:effectLst>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a:effectLst>
            <a:glow rad="495300">
              <a:schemeClr val="accent6">
                <a:satMod val="175000"/>
                <a:alpha val="40000"/>
              </a:schemeClr>
            </a:glow>
          </a:effectLst>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a:effectLst>
            <a:glow rad="495300">
              <a:schemeClr val="accent6">
                <a:satMod val="175000"/>
                <a:alpha val="40000"/>
              </a:schemeClr>
            </a:glow>
          </a:effectLst>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a:effectLst>
            <a:glow rad="495300">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a:effectLst>
            <a:glow rad="495300">
              <a:schemeClr val="accent6">
                <a:satMod val="175000"/>
                <a:alpha val="40000"/>
              </a:schemeClr>
            </a:glow>
          </a:effectLst>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a:effectLst>
            <a:glow rad="495300">
              <a:schemeClr val="accent6">
                <a:satMod val="175000"/>
                <a:alpha val="40000"/>
              </a:schemeClr>
            </a:glow>
          </a:effectLst>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
        <p:nvSpPr>
          <p:cNvPr id="43" name="Rounded Rectangle 42">
            <a:extLst>
              <a:ext uri="{FF2B5EF4-FFF2-40B4-BE49-F238E27FC236}">
                <a16:creationId xmlns:a16="http://schemas.microsoft.com/office/drawing/2014/main" id="{1A825211-2F50-741A-F98B-B4FA1E20874C}"/>
              </a:ext>
            </a:extLst>
          </p:cNvPr>
          <p:cNvSpPr/>
          <p:nvPr/>
        </p:nvSpPr>
        <p:spPr>
          <a:xfrm>
            <a:off x="10014799" y="4275999"/>
            <a:ext cx="2040057" cy="1990242"/>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But how do we relate </a:t>
            </a:r>
            <a:r>
              <a:rPr lang="en-US" sz="2000" b="1" dirty="0"/>
              <a:t>all</a:t>
            </a:r>
            <a:r>
              <a:rPr lang="en-US" sz="2000" dirty="0"/>
              <a:t> the locks together?</a:t>
            </a:r>
          </a:p>
        </p:txBody>
      </p:sp>
      <p:sp>
        <p:nvSpPr>
          <p:cNvPr id="41" name="Rounded Rectangle 40">
            <a:extLst>
              <a:ext uri="{FF2B5EF4-FFF2-40B4-BE49-F238E27FC236}">
                <a16:creationId xmlns:a16="http://schemas.microsoft.com/office/drawing/2014/main" id="{6823AAB1-0F77-592D-D7BB-7D7C3CC9F2F8}"/>
              </a:ext>
            </a:extLst>
          </p:cNvPr>
          <p:cNvSpPr/>
          <p:nvPr/>
        </p:nvSpPr>
        <p:spPr>
          <a:xfrm>
            <a:off x="10313233" y="2096199"/>
            <a:ext cx="1878767" cy="1803179"/>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solidFill>
                  <a:schemeClr val="tx1"/>
                </a:solidFill>
              </a:rPr>
              <a:t>We can talk about the invariant on a single lock</a:t>
            </a:r>
          </a:p>
        </p:txBody>
      </p:sp>
    </p:spTree>
    <p:extLst>
      <p:ext uri="{BB962C8B-B14F-4D97-AF65-F5344CB8AC3E}">
        <p14:creationId xmlns:p14="http://schemas.microsoft.com/office/powerpoint/2010/main" val="11365733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What </a:t>
            </a:r>
            <a:r>
              <a:rPr lang="en-US" i="1" dirty="0"/>
              <a:t>is</a:t>
            </a:r>
            <a:r>
              <a:rPr lang="en-US" dirty="0"/>
              <a:t> concurrency, generally?</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2712380"/>
            <a:ext cx="10515600" cy="1433240"/>
          </a:xfrm>
        </p:spPr>
        <p:txBody>
          <a:bodyPr/>
          <a:lstStyle/>
          <a:p>
            <a:pPr marL="0" indent="0" algn="ctr">
              <a:buNone/>
            </a:pPr>
            <a:r>
              <a:rPr lang="en-US" dirty="0"/>
              <a:t>True </a:t>
            </a:r>
            <a:r>
              <a:rPr lang="en-US" b="1" dirty="0"/>
              <a:t>Concurrency</a:t>
            </a:r>
            <a:r>
              <a:rPr lang="en-US" dirty="0"/>
              <a:t> requires us to have </a:t>
            </a:r>
            <a:r>
              <a:rPr lang="en-US" b="1" dirty="0"/>
              <a:t>multiple</a:t>
            </a:r>
            <a:r>
              <a:rPr lang="en-US" dirty="0"/>
              <a:t> components that can be </a:t>
            </a:r>
            <a:r>
              <a:rPr lang="en-US" i="1" dirty="0"/>
              <a:t>owned</a:t>
            </a:r>
            <a:r>
              <a:rPr lang="en-US" dirty="0"/>
              <a:t> and </a:t>
            </a:r>
            <a:r>
              <a:rPr lang="en-US" i="1" dirty="0"/>
              <a:t>operated on </a:t>
            </a:r>
            <a:r>
              <a:rPr lang="en-US" dirty="0"/>
              <a:t>independently and simultaneously</a:t>
            </a:r>
            <a:endParaRPr lang="en-US" i="1" dirty="0"/>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44</a:t>
            </a:fld>
            <a:endParaRPr lang="en-US" dirty="0"/>
          </a:p>
        </p:txBody>
      </p:sp>
    </p:spTree>
    <p:extLst>
      <p:ext uri="{BB962C8B-B14F-4D97-AF65-F5344CB8AC3E}">
        <p14:creationId xmlns:p14="http://schemas.microsoft.com/office/powerpoint/2010/main" val="15777635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pider Web File Transparent HQ PNG Download | FreePNGImg">
            <a:extLst>
              <a:ext uri="{FF2B5EF4-FFF2-40B4-BE49-F238E27FC236}">
                <a16:creationId xmlns:a16="http://schemas.microsoft.com/office/drawing/2014/main" id="{9F2134F0-8C58-0DA0-8871-462329F6C7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979808">
            <a:off x="800316" y="2502719"/>
            <a:ext cx="8031119" cy="397608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But how do we reason globally?</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45</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5" name="Rounded Rectangle 44">
            <a:extLst>
              <a:ext uri="{FF2B5EF4-FFF2-40B4-BE49-F238E27FC236}">
                <a16:creationId xmlns:a16="http://schemas.microsoft.com/office/drawing/2014/main" id="{D4A73832-10F4-E5F2-683F-C129152DEA51}"/>
              </a:ext>
            </a:extLst>
          </p:cNvPr>
          <p:cNvSpPr/>
          <p:nvPr/>
        </p:nvSpPr>
        <p:spPr>
          <a:xfrm>
            <a:off x="9122980" y="1796283"/>
            <a:ext cx="2983962" cy="1977732"/>
          </a:xfrm>
          <a:prstGeom prst="roundRect">
            <a:avLst/>
          </a:prstGeom>
          <a:solidFill>
            <a:schemeClr val="accent4">
              <a:lumMod val="20000"/>
              <a:lumOff val="80000"/>
            </a:schemeClr>
          </a:solidFill>
          <a:ln w="57150">
            <a:solidFill>
              <a:schemeClr val="accent4">
                <a:lumMod val="50000"/>
              </a:schemeClr>
            </a:solidFill>
          </a:ln>
          <a:effectLst>
            <a:glow rad="139700">
              <a:schemeClr val="accent4">
                <a:satMod val="175000"/>
                <a:alpha val="40000"/>
              </a:schemeClr>
            </a:glow>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need an invariant that “reaches across space”</a:t>
            </a:r>
          </a:p>
        </p:txBody>
      </p:sp>
    </p:spTree>
    <p:extLst>
      <p:ext uri="{BB962C8B-B14F-4D97-AF65-F5344CB8AC3E}">
        <p14:creationId xmlns:p14="http://schemas.microsoft.com/office/powerpoint/2010/main" val="1283701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46</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674556"/>
            <a:ext cx="4209278" cy="617190"/>
          </a:xfrm>
          <a:prstGeom prst="roundRect">
            <a:avLst/>
          </a:prstGeom>
          <a:no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981584"/>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4291746"/>
            <a:ext cx="191137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5079596"/>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981584"/>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981584"/>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981584"/>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5079596"/>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5084269"/>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5079596"/>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4291746"/>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4291746"/>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4291746"/>
            <a:ext cx="182326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836913"/>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836913"/>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836913"/>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810614"/>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822944"/>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822944"/>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822944"/>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850456"/>
            <a:ext cx="1436878" cy="400110"/>
          </a:xfrm>
          <a:prstGeom prst="rect">
            <a:avLst/>
          </a:prstGeom>
          <a:noFill/>
        </p:spPr>
        <p:txBody>
          <a:bodyPr wrap="square" rtlCol="0">
            <a:spAutoFit/>
          </a:bodyPr>
          <a:lstStyle/>
          <a:p>
            <a:r>
              <a:rPr lang="en-US" sz="2000" dirty="0"/>
              <a:t>Thread 8</a:t>
            </a:r>
          </a:p>
        </p:txBody>
      </p:sp>
      <p:sp>
        <p:nvSpPr>
          <p:cNvPr id="44" name="Rounded Rectangle 43">
            <a:extLst>
              <a:ext uri="{FF2B5EF4-FFF2-40B4-BE49-F238E27FC236}">
                <a16:creationId xmlns:a16="http://schemas.microsoft.com/office/drawing/2014/main" id="{549CECC6-CC92-BEA3-0993-B1C0857F1A1A}"/>
              </a:ext>
            </a:extLst>
          </p:cNvPr>
          <p:cNvSpPr/>
          <p:nvPr/>
        </p:nvSpPr>
        <p:spPr>
          <a:xfrm>
            <a:off x="151318" y="1567293"/>
            <a:ext cx="1911375" cy="2795048"/>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These components, owned by different threads, need to coordinate somehow</a:t>
            </a:r>
          </a:p>
        </p:txBody>
      </p:sp>
    </p:spTree>
    <p:extLst>
      <p:ext uri="{BB962C8B-B14F-4D97-AF65-F5344CB8AC3E}">
        <p14:creationId xmlns:p14="http://schemas.microsoft.com/office/powerpoint/2010/main" val="16618571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pider Web File Transparent HQ PNG Download | FreePNGImg">
            <a:extLst>
              <a:ext uri="{FF2B5EF4-FFF2-40B4-BE49-F238E27FC236}">
                <a16:creationId xmlns:a16="http://schemas.microsoft.com/office/drawing/2014/main" id="{04F962E6-7516-7992-39BE-D158F0243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1875" y="2000951"/>
            <a:ext cx="8559688" cy="33060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47</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3"/>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447172"/>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447172"/>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447172"/>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420873"/>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433203"/>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433203"/>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433203"/>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460715"/>
            <a:ext cx="1436878" cy="400110"/>
          </a:xfrm>
          <a:prstGeom prst="rect">
            <a:avLst/>
          </a:prstGeom>
          <a:noFill/>
        </p:spPr>
        <p:txBody>
          <a:bodyPr wrap="square" rtlCol="0">
            <a:spAutoFit/>
          </a:bodyPr>
          <a:lstStyle/>
          <a:p>
            <a:r>
              <a:rPr lang="en-US" sz="2000" dirty="0"/>
              <a:t>Thread 8</a:t>
            </a:r>
          </a:p>
        </p:txBody>
      </p:sp>
      <p:sp>
        <p:nvSpPr>
          <p:cNvPr id="20" name="Rounded Rectangle 19">
            <a:extLst>
              <a:ext uri="{FF2B5EF4-FFF2-40B4-BE49-F238E27FC236}">
                <a16:creationId xmlns:a16="http://schemas.microsoft.com/office/drawing/2014/main" id="{F43D22ED-8C28-75BA-CD0F-9E2866E9B1F7}"/>
              </a:ext>
            </a:extLst>
          </p:cNvPr>
          <p:cNvSpPr/>
          <p:nvPr/>
        </p:nvSpPr>
        <p:spPr>
          <a:xfrm>
            <a:off x="151318" y="1567293"/>
            <a:ext cx="1911375" cy="2795048"/>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These components, owned by different threads, need to coordinate somehow</a:t>
            </a:r>
          </a:p>
        </p:txBody>
      </p:sp>
    </p:spTree>
    <p:extLst>
      <p:ext uri="{BB962C8B-B14F-4D97-AF65-F5344CB8AC3E}">
        <p14:creationId xmlns:p14="http://schemas.microsoft.com/office/powerpoint/2010/main" val="1632020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48</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177318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1536174"/>
            <a:ext cx="1909997" cy="10871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49</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5794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5</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2936414"/>
            <a:ext cx="5727489" cy="2909750"/>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50</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332946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3" name="Rectangle 2">
            <a:extLst>
              <a:ext uri="{FF2B5EF4-FFF2-40B4-BE49-F238E27FC236}">
                <a16:creationId xmlns:a16="http://schemas.microsoft.com/office/drawing/2014/main" id="{4106DB5A-A959-7F72-D4DB-3937DBD7F4B3}"/>
              </a:ext>
            </a:extLst>
          </p:cNvPr>
          <p:cNvSpPr/>
          <p:nvPr/>
        </p:nvSpPr>
        <p:spPr>
          <a:xfrm>
            <a:off x="6434532" y="1386209"/>
            <a:ext cx="3998622" cy="365048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51</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9374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435779" y="5193711"/>
            <a:ext cx="5496392" cy="1664289"/>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52</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77348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864248" y="5811391"/>
            <a:ext cx="4198494" cy="3652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53</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5" name="Rounded Rectangular Callout 4">
            <a:extLst>
              <a:ext uri="{FF2B5EF4-FFF2-40B4-BE49-F238E27FC236}">
                <a16:creationId xmlns:a16="http://schemas.microsoft.com/office/drawing/2014/main" id="{FC2643A9-1CFF-2ABD-56D8-98FEC84B1FA3}"/>
              </a:ext>
            </a:extLst>
          </p:cNvPr>
          <p:cNvSpPr/>
          <p:nvPr/>
        </p:nvSpPr>
        <p:spPr>
          <a:xfrm>
            <a:off x="1843790" y="5568047"/>
            <a:ext cx="2923082" cy="1153429"/>
          </a:xfrm>
          <a:prstGeom prst="wedgeRoundRectCallout">
            <a:avLst>
              <a:gd name="adj1" fmla="val 113526"/>
              <a:gd name="adj2" fmla="val -18076"/>
              <a:gd name="adj3" fmla="val 16667"/>
            </a:avLst>
          </a:prstGeom>
          <a:solidFill>
            <a:schemeClr val="accent3">
              <a:lumMod val="20000"/>
              <a:lumOff val="80000"/>
            </a:schemeClr>
          </a:solidFill>
          <a:ln w="57150">
            <a:solidFill>
              <a:srgbClr val="00206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Who</a:t>
            </a:r>
            <a:r>
              <a:rPr lang="en-US" sz="2400" dirty="0"/>
              <a:t> maintains this invariant?</a:t>
            </a:r>
            <a:endParaRPr lang="en-US" sz="2400" b="1" dirty="0"/>
          </a:p>
        </p:txBody>
      </p:sp>
    </p:spTree>
    <p:extLst>
      <p:ext uri="{BB962C8B-B14F-4D97-AF65-F5344CB8AC3E}">
        <p14:creationId xmlns:p14="http://schemas.microsoft.com/office/powerpoint/2010/main" val="23491375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6300-5887-ED94-124E-86D11E0AC3F4}"/>
              </a:ext>
            </a:extLst>
          </p:cNvPr>
          <p:cNvSpPr>
            <a:spLocks noGrp="1"/>
          </p:cNvSpPr>
          <p:nvPr>
            <p:ph type="title"/>
          </p:nvPr>
        </p:nvSpPr>
        <p:spPr/>
        <p:txBody>
          <a:bodyPr/>
          <a:lstStyle/>
          <a:p>
            <a:r>
              <a:rPr lang="en-US" dirty="0" err="1"/>
              <a:t>Verus’s</a:t>
            </a:r>
            <a:r>
              <a:rPr lang="en-US" dirty="0"/>
              <a:t> System: </a:t>
            </a:r>
            <a:r>
              <a:rPr lang="en-US" b="1" dirty="0" err="1"/>
              <a:t>VerusSync</a:t>
            </a:r>
            <a:endParaRPr lang="en-US" b="1" dirty="0"/>
          </a:p>
        </p:txBody>
      </p:sp>
      <p:sp>
        <p:nvSpPr>
          <p:cNvPr id="3" name="Content Placeholder 2">
            <a:extLst>
              <a:ext uri="{FF2B5EF4-FFF2-40B4-BE49-F238E27FC236}">
                <a16:creationId xmlns:a16="http://schemas.microsoft.com/office/drawing/2014/main" id="{95C1018B-F54A-6936-D33C-4A44D1736078}"/>
              </a:ext>
            </a:extLst>
          </p:cNvPr>
          <p:cNvSpPr>
            <a:spLocks noGrp="1"/>
          </p:cNvSpPr>
          <p:nvPr>
            <p:ph idx="1"/>
          </p:nvPr>
        </p:nvSpPr>
        <p:spPr/>
        <p:txBody>
          <a:bodyPr/>
          <a:lstStyle/>
          <a:p>
            <a:r>
              <a:rPr lang="en-US" dirty="0"/>
              <a:t>Provides a means for “space-reaching invariants”</a:t>
            </a:r>
          </a:p>
          <a:p>
            <a:r>
              <a:rPr lang="en-US" dirty="0"/>
              <a:t>Acknowledges that real systems need invariants a </a:t>
            </a:r>
            <a:r>
              <a:rPr lang="en-US" i="1" dirty="0"/>
              <a:t>little</a:t>
            </a:r>
            <a:r>
              <a:rPr lang="en-US" dirty="0"/>
              <a:t> more complicated than two-party agreement.</a:t>
            </a:r>
          </a:p>
        </p:txBody>
      </p:sp>
      <p:sp>
        <p:nvSpPr>
          <p:cNvPr id="4" name="Slide Number Placeholder 3">
            <a:extLst>
              <a:ext uri="{FF2B5EF4-FFF2-40B4-BE49-F238E27FC236}">
                <a16:creationId xmlns:a16="http://schemas.microsoft.com/office/drawing/2014/main" id="{7617D19C-5068-9B4C-4F20-0727DBB25206}"/>
              </a:ext>
            </a:extLst>
          </p:cNvPr>
          <p:cNvSpPr>
            <a:spLocks noGrp="1"/>
          </p:cNvSpPr>
          <p:nvPr>
            <p:ph type="sldNum" sz="quarter" idx="10"/>
          </p:nvPr>
        </p:nvSpPr>
        <p:spPr/>
        <p:txBody>
          <a:bodyPr/>
          <a:lstStyle/>
          <a:p>
            <a:fld id="{6244B543-AA52-EB47-B3A9-0A2A6FE25F7B}" type="slidenum">
              <a:rPr lang="en-US" smtClean="0"/>
              <a:t>54</a:t>
            </a:fld>
            <a:endParaRPr lang="en-US" dirty="0"/>
          </a:p>
        </p:txBody>
      </p:sp>
    </p:spTree>
    <p:extLst>
      <p:ext uri="{BB962C8B-B14F-4D97-AF65-F5344CB8AC3E}">
        <p14:creationId xmlns:p14="http://schemas.microsoft.com/office/powerpoint/2010/main" val="3135656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3 Main components of Concurrency</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55</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3801979" y="1941095"/>
            <a:ext cx="4808621" cy="3994484"/>
          </a:xfrm>
          <a:prstGeom prst="triangle">
            <a:avLst/>
          </a:prstGeom>
          <a:gradFill flip="none" rotWithShape="1">
            <a:gsLst>
              <a:gs pos="0">
                <a:schemeClr val="accent5">
                  <a:lumMod val="5000"/>
                  <a:lumOff val="95000"/>
                </a:schemeClr>
              </a:gs>
              <a:gs pos="86000">
                <a:schemeClr val="accent5">
                  <a:lumMod val="45000"/>
                  <a:lumOff val="55000"/>
                </a:schemeClr>
              </a:gs>
              <a:gs pos="92000">
                <a:schemeClr val="accent5">
                  <a:lumMod val="45000"/>
                  <a:lumOff val="55000"/>
                </a:schemeClr>
              </a:gs>
              <a:gs pos="100000">
                <a:schemeClr val="accent5">
                  <a:lumMod val="30000"/>
                  <a:lumOff val="70000"/>
                </a:schemeClr>
              </a:gs>
            </a:gsLst>
            <a:lin ang="5400000" scaled="1"/>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B2069FBE-F54E-E5BC-2CC1-CD0591AE2D21}"/>
              </a:ext>
            </a:extLst>
          </p:cNvPr>
          <p:cNvSpPr txBox="1"/>
          <p:nvPr/>
        </p:nvSpPr>
        <p:spPr>
          <a:xfrm>
            <a:off x="4780546" y="1492364"/>
            <a:ext cx="3625515" cy="461665"/>
          </a:xfrm>
          <a:prstGeom prst="rect">
            <a:avLst/>
          </a:prstGeom>
          <a:noFill/>
        </p:spPr>
        <p:txBody>
          <a:bodyPr wrap="square" rtlCol="0">
            <a:spAutoFit/>
          </a:bodyPr>
          <a:lstStyle/>
          <a:p>
            <a:r>
              <a:rPr lang="en-US" sz="2400" dirty="0"/>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967789" y="6022854"/>
            <a:ext cx="3625515" cy="461665"/>
          </a:xfrm>
          <a:prstGeom prst="rect">
            <a:avLst/>
          </a:prstGeom>
          <a:noFill/>
        </p:spPr>
        <p:txBody>
          <a:bodyPr wrap="square" rtlCol="0">
            <a:spAutoFit/>
          </a:bodyPr>
          <a:lstStyle/>
          <a:p>
            <a:r>
              <a:rPr lang="en-US" sz="2400" dirty="0"/>
              <a:t>Invariants</a:t>
            </a:r>
          </a:p>
        </p:txBody>
      </p:sp>
      <p:sp>
        <p:nvSpPr>
          <p:cNvPr id="8" name="Oval 7">
            <a:extLst>
              <a:ext uri="{FF2B5EF4-FFF2-40B4-BE49-F238E27FC236}">
                <a16:creationId xmlns:a16="http://schemas.microsoft.com/office/drawing/2014/main" id="{17988B96-4B26-BEAE-1815-2007CAFBFB0D}"/>
              </a:ext>
            </a:extLst>
          </p:cNvPr>
          <p:cNvSpPr/>
          <p:nvPr/>
        </p:nvSpPr>
        <p:spPr>
          <a:xfrm>
            <a:off x="8037095" y="5365636"/>
            <a:ext cx="1187116" cy="1173277"/>
          </a:xfrm>
          <a:prstGeom prst="ellipse">
            <a:avLst/>
          </a:prstGeom>
          <a:solidFill>
            <a:schemeClr val="accent5">
              <a:lumMod val="40000"/>
              <a:lumOff val="6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4400" dirty="0"/>
              <a:t>?</a:t>
            </a:r>
          </a:p>
        </p:txBody>
      </p:sp>
    </p:spTree>
    <p:extLst>
      <p:ext uri="{BB962C8B-B14F-4D97-AF65-F5344CB8AC3E}">
        <p14:creationId xmlns:p14="http://schemas.microsoft.com/office/powerpoint/2010/main" val="2277251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FFF00"/>
                </a:highlight>
              </a:rPr>
              <a:t>out of the memory-safety guaranteed by Rust’s type system</a:t>
            </a:r>
            <a:endParaRPr lang="en-US" b="1" dirty="0">
              <a:highlight>
                <a:srgbClr val="FFFF00"/>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6</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FF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This seems pretty bad — doesn’t </a:t>
            </a:r>
            <a:r>
              <a:rPr lang="en-US" sz="3200" dirty="0" err="1"/>
              <a:t>Verus</a:t>
            </a:r>
            <a:r>
              <a:rPr lang="en-US" sz="3200" dirty="0"/>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7</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8</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9</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1608</TotalTime>
  <Words>3963</Words>
  <Application>Microsoft Macintosh PowerPoint</Application>
  <PresentationFormat>Widescreen</PresentationFormat>
  <Paragraphs>658</Paragraphs>
  <Slides>55</Slides>
  <Notes>13</Notes>
  <HiddenSlides>3</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55</vt:i4>
      </vt:variant>
    </vt:vector>
  </HeadingPairs>
  <TitlesOfParts>
    <vt:vector size="67" baseType="lpstr">
      <vt:lpstr>Aptos</vt:lpstr>
      <vt:lpstr>Arial</vt:lpstr>
      <vt:lpstr>Calibri</vt:lpstr>
      <vt:lpstr>Calibri Light</vt:lpstr>
      <vt:lpstr>Comic Sans MS</vt:lpstr>
      <vt:lpstr>Consolas</vt:lpstr>
      <vt:lpstr>Gabriola</vt:lpstr>
      <vt:lpstr>October Crow</vt:lpstr>
      <vt:lpstr>Source Code Pro</vt:lpstr>
      <vt:lpstr>System Font Regular</vt:lpstr>
      <vt:lpstr>Trattatello</vt:lpstr>
      <vt:lpstr>ParnoTheme</vt:lpstr>
      <vt:lpstr>Advanced Topics</vt:lpstr>
      <vt:lpstr>PowerPoint Presentation</vt:lpstr>
      <vt:lpstr>PowerPoint Presentation</vt:lpstr>
      <vt:lpstr>PowerPoint Presentation</vt:lpstr>
      <vt:lpstr>What is unsafe code?</vt:lpstr>
      <vt:lpstr>What is unsafe code?</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[PPtr demo]</vt:lpstr>
      <vt:lpstr>PowerPoint Presentation</vt:lpstr>
      <vt:lpstr>What is interior mutability?</vt:lpstr>
      <vt:lpstr>What is interior mutability?</vt:lpstr>
      <vt:lpstr>[RwLock demo]</vt:lpstr>
      <vt:lpstr>Interior mutability types</vt:lpstr>
      <vt:lpstr>Interior mutability types</vt:lpstr>
      <vt:lpstr>Interior mutability types</vt:lpstr>
      <vt:lpstr>Interior mutability encapsulates mutation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Verifying the memoizer</vt:lpstr>
      <vt:lpstr>Verifying the memoizer</vt:lpstr>
      <vt:lpstr>Example: Memoizing a deterministic fn</vt:lpstr>
      <vt:lpstr>One last question</vt:lpstr>
      <vt:lpstr>PowerPoint Presentation</vt:lpstr>
      <vt:lpstr>We already covered locks actually …</vt:lpstr>
      <vt:lpstr>Realistic systems use fine-grained locks</vt:lpstr>
      <vt:lpstr>Realistic systems use fine-grained locks</vt:lpstr>
      <vt:lpstr>Realistic systems use fine-grained locks</vt:lpstr>
      <vt:lpstr>What is concurrency, generally?</vt:lpstr>
      <vt:lpstr>But how do we reason globally?</vt:lpstr>
      <vt:lpstr>Example 2: Producer/consumer queue</vt:lpstr>
      <vt:lpstr>Example 2: Producer/consumer queue</vt:lpstr>
      <vt:lpstr>Example 3: “Agreement”</vt:lpstr>
      <vt:lpstr>Example 3: “Agreement”</vt:lpstr>
      <vt:lpstr>Example 3: “Agreement”</vt:lpstr>
      <vt:lpstr>Example 3: “Agreement”</vt:lpstr>
      <vt:lpstr>Example 3: “Agreement”</vt:lpstr>
      <vt:lpstr>Example 3: “Agreement”</vt:lpstr>
      <vt:lpstr>Verus’s System: VerusSync</vt:lpstr>
      <vt:lpstr>3 Main components of Concurrency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22</cp:revision>
  <dcterms:created xsi:type="dcterms:W3CDTF">2024-10-22T23:37:27Z</dcterms:created>
  <dcterms:modified xsi:type="dcterms:W3CDTF">2024-10-29T17:19:06Z</dcterms:modified>
</cp:coreProperties>
</file>

<file path=docProps/thumbnail.jpeg>
</file>